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2"/>
  </p:notesMasterIdLst>
  <p:handoutMasterIdLst>
    <p:handoutMasterId r:id="rId103"/>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17" r:id="rId15"/>
    <p:sldId id="272" r:id="rId16"/>
    <p:sldId id="275" r:id="rId17"/>
    <p:sldId id="348" r:id="rId18"/>
    <p:sldId id="349" r:id="rId19"/>
    <p:sldId id="356" r:id="rId20"/>
    <p:sldId id="357" r:id="rId21"/>
    <p:sldId id="358" r:id="rId22"/>
    <p:sldId id="359" r:id="rId23"/>
    <p:sldId id="360" r:id="rId24"/>
    <p:sldId id="362" r:id="rId25"/>
    <p:sldId id="428" r:id="rId26"/>
    <p:sldId id="429" r:id="rId27"/>
    <p:sldId id="364" r:id="rId28"/>
    <p:sldId id="365" r:id="rId29"/>
    <p:sldId id="366" r:id="rId30"/>
    <p:sldId id="367" r:id="rId31"/>
    <p:sldId id="368" r:id="rId32"/>
    <p:sldId id="369" r:id="rId33"/>
    <p:sldId id="370" r:id="rId34"/>
    <p:sldId id="371" r:id="rId35"/>
    <p:sldId id="418" r:id="rId36"/>
    <p:sldId id="372" r:id="rId37"/>
    <p:sldId id="373" r:id="rId38"/>
    <p:sldId id="392" r:id="rId39"/>
    <p:sldId id="393" r:id="rId40"/>
    <p:sldId id="394" r:id="rId41"/>
    <p:sldId id="395" r:id="rId42"/>
    <p:sldId id="396" r:id="rId43"/>
    <p:sldId id="413" r:id="rId44"/>
    <p:sldId id="414" r:id="rId45"/>
    <p:sldId id="412" r:id="rId46"/>
    <p:sldId id="298" r:id="rId47"/>
    <p:sldId id="297" r:id="rId48"/>
    <p:sldId id="430" r:id="rId49"/>
    <p:sldId id="425" r:id="rId50"/>
    <p:sldId id="315" r:id="rId51"/>
    <p:sldId id="350" r:id="rId52"/>
    <p:sldId id="316" r:id="rId53"/>
    <p:sldId id="317" r:id="rId54"/>
    <p:sldId id="318" r:id="rId55"/>
    <p:sldId id="406" r:id="rId56"/>
    <p:sldId id="424" r:id="rId57"/>
    <p:sldId id="319" r:id="rId58"/>
    <p:sldId id="407" r:id="rId59"/>
    <p:sldId id="320" r:id="rId60"/>
    <p:sldId id="321" r:id="rId61"/>
    <p:sldId id="322" r:id="rId62"/>
    <p:sldId id="323" r:id="rId63"/>
    <p:sldId id="324" r:id="rId64"/>
    <p:sldId id="408" r:id="rId65"/>
    <p:sldId id="416" r:id="rId66"/>
    <p:sldId id="415" r:id="rId67"/>
    <p:sldId id="409" r:id="rId68"/>
    <p:sldId id="337" r:id="rId69"/>
    <p:sldId id="351" r:id="rId70"/>
    <p:sldId id="411" r:id="rId71"/>
    <p:sldId id="426" r:id="rId72"/>
    <p:sldId id="345" r:id="rId73"/>
    <p:sldId id="354" r:id="rId74"/>
    <p:sldId id="400" r:id="rId75"/>
    <p:sldId id="401" r:id="rId76"/>
    <p:sldId id="338" r:id="rId77"/>
    <p:sldId id="405" r:id="rId78"/>
    <p:sldId id="398" r:id="rId79"/>
    <p:sldId id="399" r:id="rId80"/>
    <p:sldId id="431" r:id="rId81"/>
    <p:sldId id="273" r:id="rId82"/>
    <p:sldId id="352" r:id="rId83"/>
    <p:sldId id="419" r:id="rId84"/>
    <p:sldId id="420" r:id="rId85"/>
    <p:sldId id="421" r:id="rId86"/>
    <p:sldId id="422" r:id="rId87"/>
    <p:sldId id="423" r:id="rId88"/>
    <p:sldId id="294" r:id="rId89"/>
    <p:sldId id="295" r:id="rId90"/>
    <p:sldId id="296" r:id="rId91"/>
    <p:sldId id="299" r:id="rId92"/>
    <p:sldId id="300" r:id="rId93"/>
    <p:sldId id="301" r:id="rId94"/>
    <p:sldId id="327" r:id="rId95"/>
    <p:sldId id="353" r:id="rId96"/>
    <p:sldId id="336" r:id="rId97"/>
    <p:sldId id="410" r:id="rId98"/>
    <p:sldId id="402" r:id="rId99"/>
    <p:sldId id="403" r:id="rId100"/>
    <p:sldId id="404" r:id="rId10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varScale="1">
        <p:scale>
          <a:sx n="97" d="100"/>
          <a:sy n="97" d="100"/>
        </p:scale>
        <p:origin x="13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100</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75</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98</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99</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hyperlink" Target="https://easyhashing.com/e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www.twosigma.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hyperlink" Target="https://towardsdatascience.com/identifying-candlestick-patterns-using-deep-learning-b7d706726874" TargetMode="Externa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hyperlink" Target="https://qz.com/1356503/how-to-dodge-wechats-image-censorship-according-to-citizen-lab/"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76.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stretch>
            <a:fillRect/>
          </a:stretch>
        </p:blipFill>
        <p:spPr>
          <a:xfrm>
            <a:off x="5501494" y="2348880"/>
            <a:ext cx="2160240" cy="3120347"/>
          </a:xfrm>
          <a:prstGeom prst="rect">
            <a:avLst/>
          </a:prstGeom>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8735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306597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1194975">
                  <a:extLst>
                    <a:ext uri="{9D8B030D-6E8A-4147-A177-3AD203B41FA5}">
                      <a16:colId xmlns:a16="http://schemas.microsoft.com/office/drawing/2014/main" val="20006"/>
                    </a:ext>
                  </a:extLst>
                </a:gridCol>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extLst>
                  <a:ext uri="{0D108BD9-81ED-4DB2-BD59-A6C34878D82A}">
                    <a16:rowId xmlns:a16="http://schemas.microsoft.com/office/drawing/2014/main" val="10000"/>
                  </a:ext>
                </a:extLst>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70329006"/>
              </p:ext>
            </p:extLst>
          </p:nvPr>
        </p:nvGraphicFramePr>
        <p:xfrm>
          <a:off x="899592" y="2924944"/>
          <a:ext cx="6264696" cy="1143000"/>
        </p:xfrm>
        <a:graphic>
          <a:graphicData uri="http://schemas.openxmlformats.org/drawingml/2006/table">
            <a:tbl>
              <a:tblPr>
                <a:tableStyleId>{5C22544A-7EE6-4342-B048-85BDC9FD1C3A}</a:tableStyleId>
              </a:tblPr>
              <a:tblGrid>
                <a:gridCol w="837620">
                  <a:extLst>
                    <a:ext uri="{9D8B030D-6E8A-4147-A177-3AD203B41FA5}">
                      <a16:colId xmlns:a16="http://schemas.microsoft.com/office/drawing/2014/main" val="20000"/>
                    </a:ext>
                  </a:extLst>
                </a:gridCol>
                <a:gridCol w="3664586">
                  <a:extLst>
                    <a:ext uri="{9D8B030D-6E8A-4147-A177-3AD203B41FA5}">
                      <a16:colId xmlns:a16="http://schemas.microsoft.com/office/drawing/2014/main" val="20001"/>
                    </a:ext>
                  </a:extLst>
                </a:gridCol>
                <a:gridCol w="698016">
                  <a:extLst>
                    <a:ext uri="{9D8B030D-6E8A-4147-A177-3AD203B41FA5}">
                      <a16:colId xmlns:a16="http://schemas.microsoft.com/office/drawing/2014/main" val="20002"/>
                    </a:ext>
                  </a:extLst>
                </a:gridCol>
                <a:gridCol w="1064474">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smtClean="0">
                          <a:effectLst/>
                        </a:rPr>
                        <a:t> Per 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7500.HK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Inverse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530,649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24.57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2828.HK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Hang Seng China Enterprises Index ETF HKD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485,820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Meituan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367,131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349,458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16.18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dirty="0">
                          <a:effectLst/>
                        </a:rPr>
                        <a:t>7200.HK</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Leveraged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322,089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14.91</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11686857"/>
              </p:ext>
            </p:extLst>
          </p:nvPr>
        </p:nvGraphicFramePr>
        <p:xfrm>
          <a:off x="899592" y="4725144"/>
          <a:ext cx="5112568" cy="114300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2412504">
                  <a:extLst>
                    <a:ext uri="{9D8B030D-6E8A-4147-A177-3AD203B41FA5}">
                      <a16:colId xmlns:a16="http://schemas.microsoft.com/office/drawing/2014/main" val="20001"/>
                    </a:ext>
                  </a:extLst>
                </a:gridCol>
                <a:gridCol w="75584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baseline="0" dirty="0" smtClean="0">
                          <a:effectLst/>
                        </a:rPr>
                        <a:t> Per </a:t>
                      </a:r>
                      <a:r>
                        <a:rPr lang="en-US" sz="1100" b="1" u="sng" strike="noStrike" dirty="0" smtClean="0">
                          <a:effectLst/>
                        </a:rPr>
                        <a:t>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Meituan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54,328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46,529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9988.HK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Alibaba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32,558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1024.HK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Kuaishou Technology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6169.HK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China </a:t>
                      </a:r>
                      <a:r>
                        <a:rPr lang="en-US" sz="1100" u="none" strike="noStrike" dirty="0" err="1">
                          <a:effectLst/>
                        </a:rPr>
                        <a:t>Yuhua</a:t>
                      </a:r>
                      <a:r>
                        <a:rPr lang="en-US" sz="1100" u="none" strike="noStrike" dirty="0">
                          <a:effectLst/>
                        </a:rPr>
                        <a:t> Education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22,145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11" name="TextBox 10"/>
          <p:cNvSpPr txBox="1"/>
          <p:nvPr/>
        </p:nvSpPr>
        <p:spPr>
          <a:xfrm>
            <a:off x="251520" y="1948770"/>
            <a:ext cx="8744573" cy="400110"/>
          </a:xfrm>
          <a:prstGeom prst="rect">
            <a:avLst/>
          </a:prstGeom>
          <a:noFill/>
        </p:spPr>
        <p:txBody>
          <a:bodyPr wrap="none" rtlCol="0">
            <a:spAutoFit/>
          </a:bodyPr>
          <a:lstStyle/>
          <a:p>
            <a:r>
              <a:rPr lang="en-US" sz="2000" dirty="0" smtClean="0"/>
              <a:t>HK Exchange Stats at 2021-Oct-27: </a:t>
            </a:r>
            <a:r>
              <a:rPr lang="en-US" sz="1600" dirty="0" smtClean="0"/>
              <a:t>Daily Trading Hours = </a:t>
            </a:r>
            <a:r>
              <a:rPr lang="en-US" sz="1600" b="1" dirty="0" smtClean="0">
                <a:solidFill>
                  <a:srgbClr val="0070C0"/>
                </a:solidFill>
              </a:rPr>
              <a:t>6 hours</a:t>
            </a:r>
            <a:r>
              <a:rPr lang="en-US" sz="1600" dirty="0" smtClean="0"/>
              <a:t> (</a:t>
            </a:r>
            <a:r>
              <a:rPr lang="en-US" sz="1600" b="1" dirty="0">
                <a:solidFill>
                  <a:srgbClr val="0070C0"/>
                </a:solidFill>
              </a:rPr>
              <a:t>21,600 seconds</a:t>
            </a:r>
            <a:r>
              <a:rPr lang="en-US" sz="1600" dirty="0" smtClean="0"/>
              <a:t>)</a:t>
            </a:r>
            <a:endParaRPr lang="en-US" sz="1600" dirty="0"/>
          </a:p>
        </p:txBody>
      </p:sp>
      <p:sp>
        <p:nvSpPr>
          <p:cNvPr id="12" name="TextBox 11"/>
          <p:cNvSpPr txBox="1"/>
          <p:nvPr/>
        </p:nvSpPr>
        <p:spPr>
          <a:xfrm>
            <a:off x="827584" y="2636912"/>
            <a:ext cx="4685898" cy="307777"/>
          </a:xfrm>
          <a:prstGeom prst="rect">
            <a:avLst/>
          </a:prstGeom>
          <a:noFill/>
        </p:spPr>
        <p:txBody>
          <a:bodyPr wrap="none" rtlCol="0">
            <a:spAutoFit/>
          </a:bodyPr>
          <a:lstStyle/>
          <a:p>
            <a:r>
              <a:rPr lang="en-US" sz="1400" b="1" dirty="0" smtClean="0"/>
              <a:t>Total Ticks</a:t>
            </a:r>
            <a:r>
              <a:rPr lang="en-US" sz="1400" dirty="0" smtClean="0"/>
              <a:t>: 21,064,067</a:t>
            </a:r>
            <a:r>
              <a:rPr lang="en-US" sz="1400" dirty="0"/>
              <a:t>	</a:t>
            </a:r>
            <a:r>
              <a:rPr lang="en-US" sz="1400" b="1" dirty="0" smtClean="0"/>
              <a:t>Per Seconds</a:t>
            </a:r>
            <a:r>
              <a:rPr lang="en-US" sz="1400" dirty="0" smtClean="0"/>
              <a:t>: 975.19</a:t>
            </a:r>
            <a:endParaRPr lang="en-US" sz="1400" dirty="0"/>
          </a:p>
        </p:txBody>
      </p:sp>
      <p:sp>
        <p:nvSpPr>
          <p:cNvPr id="14" name="TextBox 13"/>
          <p:cNvSpPr txBox="1"/>
          <p:nvPr/>
        </p:nvSpPr>
        <p:spPr>
          <a:xfrm>
            <a:off x="827584" y="4437112"/>
            <a:ext cx="4586512" cy="307777"/>
          </a:xfrm>
          <a:prstGeom prst="rect">
            <a:avLst/>
          </a:prstGeom>
          <a:noFill/>
        </p:spPr>
        <p:txBody>
          <a:bodyPr wrap="none" rtlCol="0">
            <a:spAutoFit/>
          </a:bodyPr>
          <a:lstStyle/>
          <a:p>
            <a:r>
              <a:rPr lang="en-US" sz="1400" b="1" dirty="0" smtClean="0"/>
              <a:t>Total Trades</a:t>
            </a:r>
            <a:r>
              <a:rPr lang="en-US" sz="1400" dirty="0" smtClean="0"/>
              <a:t>: 1,654,095</a:t>
            </a:r>
            <a:r>
              <a:rPr lang="en-US" sz="1400" dirty="0"/>
              <a:t>	</a:t>
            </a:r>
            <a:r>
              <a:rPr lang="en-US" sz="1400" b="1" dirty="0" smtClean="0"/>
              <a:t>Per Seconds</a:t>
            </a:r>
            <a:r>
              <a:rPr lang="en-US" sz="1400" dirty="0" smtClean="0"/>
              <a:t>: 76.58</a:t>
            </a:r>
            <a:endParaRPr lang="en-US" sz="1400" dirty="0"/>
          </a:p>
        </p:txBody>
      </p:sp>
    </p:spTree>
    <p:extLst>
      <p:ext uri="{BB962C8B-B14F-4D97-AF65-F5344CB8AC3E}">
        <p14:creationId xmlns:p14="http://schemas.microsoft.com/office/powerpoint/2010/main" val="1807700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692771"/>
          </a:xfrm>
          <a:prstGeom prst="rect">
            <a:avLst/>
          </a:prstGeom>
          <a:noFill/>
        </p:spPr>
        <p:txBody>
          <a:bodyPr wrap="square" rtlCol="0">
            <a:spAutoFit/>
          </a:bodyPr>
          <a:lstStyle/>
          <a:p>
            <a:r>
              <a:rPr lang="en-US" sz="2000" b="1" dirty="0" smtClean="0"/>
              <a:t>Step 2: Pre-process the raw data </a:t>
            </a:r>
          </a:p>
          <a:p>
            <a:endParaRPr lang="en-US" sz="2000" dirty="0" smtClean="0"/>
          </a:p>
          <a:p>
            <a:pPr marL="285750" indent="-285750">
              <a:buFont typeface="Arial" panose="020B0604020202020204" pitchFamily="34" charset="0"/>
              <a:buChar char="•"/>
            </a:pPr>
            <a:r>
              <a:rPr lang="en-US" sz="1600" dirty="0" smtClean="0"/>
              <a:t>Historical tick data, which contains the records of every order transactions, is too </a:t>
            </a:r>
            <a:r>
              <a:rPr lang="en-US" sz="1600" b="1" dirty="0" smtClean="0">
                <a:solidFill>
                  <a:srgbClr val="0070C0"/>
                </a:solidFill>
              </a:rPr>
              <a:t>low level </a:t>
            </a:r>
            <a:r>
              <a:rPr lang="en-US" sz="1600" dirty="0" smtClean="0"/>
              <a:t>and not easy to extract the useful information for predicting stock price movement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385528232"/>
              </p:ext>
            </p:extLst>
          </p:nvPr>
        </p:nvGraphicFramePr>
        <p:xfrm>
          <a:off x="1835696" y="41490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96893" y="3626440"/>
            <a:ext cx="5019323" cy="738664"/>
          </a:xfrm>
          <a:prstGeom prst="rect">
            <a:avLst/>
          </a:prstGeom>
          <a:noFill/>
        </p:spPr>
        <p:txBody>
          <a:bodyPr wrap="none" rtlCol="0">
            <a:spAutoFit/>
          </a:bodyPr>
          <a:lstStyle/>
          <a:p>
            <a:r>
              <a:rPr lang="en-US" sz="1800" dirty="0"/>
              <a:t>Pre-process the tick data to </a:t>
            </a:r>
            <a:r>
              <a:rPr lang="en-US" sz="1800" b="1" dirty="0">
                <a:solidFill>
                  <a:srgbClr val="0070C0"/>
                </a:solidFill>
              </a:rPr>
              <a:t>Stock Order Book</a:t>
            </a:r>
          </a:p>
          <a:p>
            <a:endParaRPr lang="en-US" dirty="0"/>
          </a:p>
        </p:txBody>
      </p:sp>
    </p:spTree>
    <p:extLst>
      <p:ext uri="{BB962C8B-B14F-4D97-AF65-F5344CB8AC3E}">
        <p14:creationId xmlns:p14="http://schemas.microsoft.com/office/powerpoint/2010/main" val="39898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916832"/>
            <a:ext cx="7992888" cy="646331"/>
          </a:xfrm>
          <a:prstGeom prst="rect">
            <a:avLst/>
          </a:prstGeom>
          <a:noFill/>
        </p:spPr>
        <p:txBody>
          <a:bodyPr wrap="square" rtlCol="0">
            <a:spAutoFit/>
          </a:bodyPr>
          <a:lstStyle/>
          <a:p>
            <a:r>
              <a:rPr lang="en-US" sz="1800" b="1" dirty="0"/>
              <a:t>Order Book Imbalance</a:t>
            </a:r>
            <a:r>
              <a:rPr lang="en-US" sz="1800" dirty="0"/>
              <a:t>: </a:t>
            </a:r>
            <a:r>
              <a:rPr lang="en-US" sz="1800" b="1" dirty="0">
                <a:solidFill>
                  <a:srgbClr val="0070C0"/>
                </a:solidFill>
              </a:rPr>
              <a:t>quantify supply vs </a:t>
            </a:r>
            <a:r>
              <a:rPr lang="en-US" sz="1800" b="1" dirty="0" smtClean="0">
                <a:solidFill>
                  <a:srgbClr val="0070C0"/>
                </a:solidFill>
              </a:rPr>
              <a:t>demand</a:t>
            </a:r>
            <a:r>
              <a:rPr lang="en-US" sz="1800" dirty="0" smtClean="0"/>
              <a:t>. It’s the </a:t>
            </a:r>
            <a:r>
              <a:rPr lang="en-US" sz="1800" dirty="0"/>
              <a:t>average </a:t>
            </a:r>
            <a:r>
              <a:rPr lang="en-US" sz="1800" b="1" dirty="0">
                <a:solidFill>
                  <a:srgbClr val="0070C0"/>
                </a:solidFill>
              </a:rPr>
              <a:t>ratio 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2267567126"/>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4076948947"/>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stock</a:t>
            </a:r>
            <a:r>
              <a:rPr lang="en-US" sz="1800" dirty="0" smtClean="0"/>
              <a:t>.</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3970318"/>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-&gt; outcome (target variable)</a:t>
            </a:r>
          </a:p>
          <a:p>
            <a:pPr marL="285750" indent="-285750">
              <a:buFont typeface="Arial" panose="020B0604020202020204" pitchFamily="34" charset="0"/>
              <a:buChar char="•"/>
            </a:pPr>
            <a:endParaRPr lang="en-US" sz="1600" dirty="0" smtClean="0"/>
          </a:p>
          <a:p>
            <a:pPr lvl="1"/>
            <a:endParaRPr lang="en-US" sz="1600" b="1" dirty="0" smtClean="0"/>
          </a:p>
          <a:p>
            <a:pPr lvl="1"/>
            <a:r>
              <a:rPr lang="en-US" sz="1600" b="1" dirty="0" smtClean="0"/>
              <a:t>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Outcome: </a:t>
            </a:r>
            <a:r>
              <a:rPr lang="en-US" sz="1600" b="1" dirty="0" smtClean="0">
                <a:solidFill>
                  <a:srgbClr val="0070C0"/>
                </a:solidFill>
              </a:rPr>
              <a:t>short-term</a:t>
            </a:r>
            <a:r>
              <a:rPr lang="en-US" sz="1600" dirty="0" smtClean="0"/>
              <a:t> </a:t>
            </a:r>
            <a:r>
              <a:rPr lang="en-US" sz="1600" dirty="0"/>
              <a:t>(next) price </a:t>
            </a:r>
            <a:r>
              <a:rPr lang="en-US" sz="1600" dirty="0" smtClean="0"/>
              <a:t>move up/down</a:t>
            </a:r>
          </a:p>
          <a:p>
            <a:pPr lvl="1"/>
            <a:endParaRPr lang="en-US" sz="1600" b="1" dirty="0" smtClean="0"/>
          </a:p>
          <a:p>
            <a:pPr lvl="1"/>
            <a:endParaRPr lang="en-US" sz="1600" b="1" dirty="0" smtClean="0"/>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857" y="3284984"/>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5399" y="5410096"/>
            <a:ext cx="3648601" cy="954107"/>
          </a:xfrm>
          <a:prstGeom prst="rect">
            <a:avLst/>
          </a:prstGeom>
          <a:noFill/>
        </p:spPr>
        <p:txBody>
          <a:bodyPr wrap="square" rtlCol="0">
            <a:spAutoFit/>
          </a:bodyPr>
          <a:lstStyle/>
          <a:p>
            <a:pPr marL="0" lvl="1"/>
            <a:r>
              <a:rPr lang="en-US" sz="1600" dirty="0"/>
              <a:t>Generate labelled dataset from </a:t>
            </a:r>
            <a:r>
              <a:rPr lang="en-US" sz="1600" b="1" dirty="0">
                <a:solidFill>
                  <a:srgbClr val="0070C0"/>
                </a:solidFill>
              </a:rPr>
              <a:t>historical market tick data</a:t>
            </a:r>
          </a:p>
          <a:p>
            <a:endParaRPr lang="en-US" dirty="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8280920" cy="2154436"/>
          </a:xfrm>
          <a:prstGeom prst="rect">
            <a:avLst/>
          </a:prstGeom>
          <a:noFill/>
        </p:spPr>
        <p:txBody>
          <a:bodyPr wrap="square" rtlCol="0">
            <a:spAutoFit/>
          </a:bodyPr>
          <a:lstStyle/>
          <a:p>
            <a:r>
              <a:rPr lang="en-US" sz="1800" dirty="0" smtClean="0"/>
              <a:t>Use </a:t>
            </a:r>
            <a:r>
              <a:rPr lang="en-US" sz="1800" b="1" dirty="0" smtClean="0">
                <a:solidFill>
                  <a:srgbClr val="0070C0"/>
                </a:solidFill>
              </a:rPr>
              <a:t>historical market tick data </a:t>
            </a:r>
            <a:r>
              <a:rPr lang="en-US" sz="1800" dirty="0" smtClean="0"/>
              <a:t>(e.g. 1 week of </a:t>
            </a:r>
            <a:r>
              <a:rPr lang="en-US" sz="1800" dirty="0" err="1" smtClean="0"/>
              <a:t>Tencent</a:t>
            </a:r>
            <a:r>
              <a:rPr lang="en-US" sz="1800" dirty="0" smtClean="0"/>
              <a:t>). When there’s a price up/down change (</a:t>
            </a:r>
            <a:r>
              <a:rPr lang="en-US" sz="1800" b="1" dirty="0" smtClean="0">
                <a:solidFill>
                  <a:srgbClr val="0070C0"/>
                </a:solidFill>
              </a:rPr>
              <a:t>the target variable</a:t>
            </a:r>
            <a:r>
              <a:rPr lang="en-US" sz="1800" dirty="0" smtClean="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589240"/>
            <a:ext cx="4071949" cy="338554"/>
          </a:xfrm>
          <a:prstGeom prst="rect">
            <a:avLst/>
          </a:prstGeom>
          <a:noFill/>
        </p:spPr>
        <p:txBody>
          <a:bodyPr wrap="none" rtlCol="0">
            <a:spAutoFit/>
          </a:bodyPr>
          <a:lstStyle/>
          <a:p>
            <a:r>
              <a:rPr lang="en-US" sz="1600" dirty="0" smtClean="0"/>
              <a:t>* Price is </a:t>
            </a:r>
            <a:r>
              <a:rPr lang="en-US" sz="1600" b="1" dirty="0" smtClean="0">
                <a:solidFill>
                  <a:srgbClr val="0070C0"/>
                </a:solidFill>
              </a:rPr>
              <a:t>mid-price</a:t>
            </a:r>
            <a:r>
              <a:rPr lang="en-US" sz="1600" dirty="0" smtClean="0"/>
              <a:t> which is (bid + ask) / 2</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1965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70850914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6. Machine Learning Algorithm – Decision Tree</a:t>
            </a:r>
            <a:endParaRPr lang="en-US" kern="0" dirty="0"/>
          </a:p>
        </p:txBody>
      </p:sp>
      <p:grpSp>
        <p:nvGrpSpPr>
          <p:cNvPr id="7" name="Group 6"/>
          <p:cNvGrpSpPr/>
          <p:nvPr/>
        </p:nvGrpSpPr>
        <p:grpSpPr>
          <a:xfrm>
            <a:off x="-4539" y="1484784"/>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492896"/>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7" name="Content Placeholder 1"/>
          <p:cNvSpPr txBox="1">
            <a:spLocks/>
          </p:cNvSpPr>
          <p:nvPr/>
        </p:nvSpPr>
        <p:spPr>
          <a:xfrm>
            <a:off x="2771800"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87624" y="5385990"/>
            <a:ext cx="64087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92896"/>
            <a:ext cx="3875932" cy="35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139952" y="3068960"/>
            <a:ext cx="4680520" cy="2492990"/>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a:t>
            </a:r>
            <a:r>
              <a:rPr lang="en-US" sz="1800" dirty="0" smtClean="0"/>
              <a:t>in our decision tree example</a:t>
            </a:r>
          </a:p>
          <a:p>
            <a:endParaRPr lang="en-US" sz="1800" dirty="0"/>
          </a:p>
          <a:p>
            <a:r>
              <a:rPr lang="en-US" sz="1200" dirty="0" err="1">
                <a:latin typeface="Courier New" panose="02070309020205020404" pitchFamily="49" charset="0"/>
                <a:cs typeface="Courier New" panose="02070309020205020404" pitchFamily="49" charset="0"/>
              </a:rPr>
              <a:t>dtree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tree.DecisionTreeClassifier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max_depth</a:t>
            </a:r>
            <a:r>
              <a:rPr lang="en-US" sz="1200" dirty="0">
                <a:latin typeface="Courier New" panose="02070309020205020404" pitchFamily="49" charset="0"/>
                <a:cs typeface="Courier New" panose="02070309020205020404" pitchFamily="49" charset="0"/>
              </a:rPr>
              <a:t>=</a:t>
            </a:r>
            <a:r>
              <a:rPr lang="en-US" sz="1200" b="1" dirty="0">
                <a:solidFill>
                  <a:srgbClr val="0070C0"/>
                </a:solidFill>
                <a:latin typeface="Courier New" panose="02070309020205020404" pitchFamily="49" charset="0"/>
                <a:cs typeface="Courier New" panose="02070309020205020404" pitchFamily="49" charset="0"/>
              </a:rPr>
              <a:t>5</a:t>
            </a:r>
            <a:r>
              <a:rPr lang="en-US" sz="1200" dirty="0">
                <a:latin typeface="Courier New" panose="02070309020205020404" pitchFamily="49" charset="0"/>
                <a:cs typeface="Courier New" panose="02070309020205020404" pitchFamily="49" charset="0"/>
              </a:rPr>
              <a:t>)</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4139952" y="2524834"/>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160806"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a:solidFill>
                  <a:srgbClr val="0070C0"/>
                </a:solidFill>
              </a:rPr>
              <a:t>High</a:t>
            </a: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1978960" y="2708920"/>
            <a:ext cx="4897296" cy="3180194"/>
            <a:chOff x="2627784" y="2132856"/>
            <a:chExt cx="3510930" cy="2279919"/>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132856"/>
              <a:ext cx="3510930" cy="227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546" t="17881" r="8285" b="23969"/>
            <a:stretch/>
          </p:blipFill>
          <p:spPr bwMode="auto">
            <a:xfrm>
              <a:off x="3563888" y="2913102"/>
              <a:ext cx="1560341" cy="4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471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pic>
        <p:nvPicPr>
          <p:cNvPr id="1026" name="Picture 2" descr="Sicbo Big Small Electronic rechargable device sic bo mat | Lazada Singap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3147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1844824"/>
            <a:ext cx="4392514" cy="2246769"/>
          </a:xfrm>
          <a:prstGeom prst="rect">
            <a:avLst/>
          </a:prstGeom>
          <a:noFill/>
        </p:spPr>
        <p:txBody>
          <a:bodyPr wrap="square" rtlCol="0">
            <a:spAutoFit/>
          </a:bodyPr>
          <a:lstStyle/>
          <a:p>
            <a:r>
              <a:rPr lang="en-US" sz="2000" dirty="0" smtClean="0"/>
              <a:t>Back to the original question : </a:t>
            </a:r>
          </a:p>
          <a:p>
            <a:r>
              <a:rPr lang="en-US" sz="2000" dirty="0" smtClean="0"/>
              <a:t>Is </a:t>
            </a:r>
            <a:r>
              <a:rPr lang="en-US" sz="2000" b="1" u="sng" dirty="0">
                <a:solidFill>
                  <a:srgbClr val="0070C0"/>
                </a:solidFill>
              </a:rPr>
              <a:t>68% accuracy good enough</a:t>
            </a:r>
            <a:r>
              <a:rPr lang="en-US" sz="2000" dirty="0">
                <a:solidFill>
                  <a:srgbClr val="0070C0"/>
                </a:solidFill>
              </a:rPr>
              <a:t> </a:t>
            </a:r>
            <a:r>
              <a:rPr lang="en-US" sz="2000" dirty="0"/>
              <a:t>for trading</a:t>
            </a:r>
            <a:r>
              <a:rPr lang="en-US" sz="2000" dirty="0" smtClean="0"/>
              <a:t>?</a:t>
            </a:r>
          </a:p>
          <a:p>
            <a:endParaRPr lang="en-US" sz="2000" dirty="0"/>
          </a:p>
          <a:p>
            <a:r>
              <a:rPr lang="en-US" sz="2000" dirty="0" smtClean="0"/>
              <a:t>We can predict stock goes up/down in the next move with 68% accuracy</a:t>
            </a:r>
            <a:endParaRPr lang="en-US" sz="2000" dirty="0"/>
          </a:p>
          <a:p>
            <a:endParaRPr lang="en-US" sz="2000" dirty="0"/>
          </a:p>
        </p:txBody>
      </p:sp>
    </p:spTree>
    <p:extLst>
      <p:ext uri="{BB962C8B-B14F-4D97-AF65-F5344CB8AC3E}">
        <p14:creationId xmlns:p14="http://schemas.microsoft.com/office/powerpoint/2010/main" val="19704493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 (Ask Price)</a:t>
            </a:r>
            <a:endParaRPr lang="en-US" sz="1800" b="1" u="sng" dirty="0">
              <a:solidFill>
                <a:srgbClr val="0070C0"/>
              </a:solidFill>
            </a:endParaRPr>
          </a:p>
        </p:txBody>
      </p:sp>
      <p:sp>
        <p:nvSpPr>
          <p:cNvPr id="9" name="TextBox 8"/>
          <p:cNvSpPr txBox="1"/>
          <p:nvPr/>
        </p:nvSpPr>
        <p:spPr>
          <a:xfrm>
            <a:off x="323528" y="5589240"/>
            <a:ext cx="8568952"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 (Bid Price)</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
        <p:nvSpPr>
          <p:cNvPr id="4" name="Oval 3"/>
          <p:cNvSpPr/>
          <p:nvPr/>
        </p:nvSpPr>
        <p:spPr bwMode="auto">
          <a:xfrm>
            <a:off x="4355976" y="2564904"/>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3347864" y="4221088"/>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Model Interpretability</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1256606" y="4897633"/>
            <a:ext cx="6336704" cy="923330"/>
          </a:xfrm>
          <a:prstGeom prst="rect">
            <a:avLst/>
          </a:prstGeom>
          <a:noFill/>
        </p:spPr>
        <p:txBody>
          <a:bodyPr wrap="square" rtlCol="0">
            <a:spAutoFit/>
          </a:bodyPr>
          <a:lstStyle/>
          <a:p>
            <a:r>
              <a:rPr lang="en-US" sz="1800" dirty="0" smtClean="0">
                <a:solidFill>
                  <a:srgbClr val="00B050"/>
                </a:solidFill>
              </a:rPr>
              <a:t>If Decision Tree and Support Vector Machine has </a:t>
            </a:r>
            <a:r>
              <a:rPr lang="en-US" sz="1800" b="1" dirty="0" smtClean="0">
                <a:solidFill>
                  <a:srgbClr val="00B050"/>
                </a:solidFill>
              </a:rPr>
              <a:t>similar training time and test accuracy</a:t>
            </a:r>
            <a:r>
              <a:rPr lang="en-US" sz="1800" dirty="0" smtClean="0">
                <a:solidFill>
                  <a:srgbClr val="00B050"/>
                </a:solidFill>
              </a:rPr>
              <a:t>, which model to choose? </a:t>
            </a:r>
            <a:endParaRPr lang="en-US" sz="1800" dirty="0">
              <a:solidFill>
                <a:srgbClr val="00B050"/>
              </a:solidFill>
            </a:endParaRPr>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160434" cy="400110"/>
          </a:xfrm>
          <a:prstGeom prst="rect">
            <a:avLst/>
          </a:prstGeom>
          <a:noFill/>
        </p:spPr>
        <p:txBody>
          <a:bodyPr wrap="none" rtlCol="0">
            <a:spAutoFit/>
          </a:bodyPr>
          <a:lstStyle/>
          <a:p>
            <a:r>
              <a:rPr lang="en-US" sz="2000" dirty="0" smtClean="0"/>
              <a:t>Decision Tree is more interpretable</a:t>
            </a:r>
            <a:endParaRPr lang="en-US" sz="2000" dirty="0"/>
          </a:p>
        </p:txBody>
      </p:sp>
    </p:spTree>
    <p:extLst>
      <p:ext uri="{BB962C8B-B14F-4D97-AF65-F5344CB8AC3E}">
        <p14:creationId xmlns:p14="http://schemas.microsoft.com/office/powerpoint/2010/main" val="496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Conclusions and Takeaways</a:t>
            </a:r>
            <a:endParaRPr lang="en-US" dirty="0"/>
          </a:p>
        </p:txBody>
      </p:sp>
      <p:sp>
        <p:nvSpPr>
          <p:cNvPr id="7" name="Content Placeholder 1"/>
          <p:cNvSpPr txBox="1">
            <a:spLocks/>
          </p:cNvSpPr>
          <p:nvPr/>
        </p:nvSpPr>
        <p:spPr>
          <a:xfrm>
            <a:off x="395536" y="1628800"/>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decision tree with TA features such as SMA, RSI for </a:t>
            </a:r>
            <a:r>
              <a:rPr lang="en-US" sz="1600" dirty="0"/>
              <a:t>longer </a:t>
            </a:r>
            <a:r>
              <a:rPr lang="en-US" sz="1600" dirty="0" smtClean="0"/>
              <a:t>time horizon price trend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b="1" dirty="0" smtClean="0">
                <a:solidFill>
                  <a:srgbClr val="0070C0"/>
                </a:solidFill>
              </a:rPr>
              <a:t>learn </a:t>
            </a:r>
            <a:r>
              <a:rPr lang="en-US" sz="1600" b="1" dirty="0">
                <a:solidFill>
                  <a:srgbClr val="0070C0"/>
                </a:solidFill>
              </a:rPr>
              <a:t>the relationship </a:t>
            </a:r>
            <a:r>
              <a:rPr lang="en-US" sz="1600" b="1" dirty="0" smtClean="0">
                <a:solidFill>
                  <a:srgbClr val="0070C0"/>
                </a:solidFill>
              </a:rPr>
              <a:t>between the input features and the target</a:t>
            </a:r>
            <a:r>
              <a:rPr lang="en-US" sz="1600" dirty="0" smtClean="0"/>
              <a:t>. If there are rules or formulas between them, </a:t>
            </a:r>
            <a:r>
              <a:rPr lang="en-US" sz="1600" dirty="0"/>
              <a:t>no </a:t>
            </a:r>
            <a:r>
              <a:rPr lang="en-US" sz="1600" dirty="0" smtClean="0"/>
              <a:t>need to use ML. If the input and target relationship doesn’t exist, the Model may still try to learn a “over fit” relationship</a:t>
            </a:r>
            <a:r>
              <a:rPr lang="en-US" sz="160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3752310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hlinkClick r:id="rId2"/>
              </a:rPr>
              <a:t>CNN </a:t>
            </a:r>
            <a:r>
              <a:rPr lang="en-US" sz="1800" dirty="0" smtClean="0">
                <a:hlinkClick r:id="rId2"/>
              </a:rPr>
              <a:t>analyzing charts like </a:t>
            </a:r>
            <a:r>
              <a:rPr lang="en-US" sz="1800" b="1" dirty="0" smtClean="0">
                <a:solidFill>
                  <a:srgbClr val="0070C0"/>
                </a:solidFill>
                <a:hlinkClick r:id="rId2"/>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16235559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18754</TotalTime>
  <Words>5211</Words>
  <Application>Microsoft Office PowerPoint</Application>
  <PresentationFormat>On-screen Show (4:3)</PresentationFormat>
  <Paragraphs>812</Paragraphs>
  <Slides>100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100</vt:i4>
      </vt:variant>
    </vt:vector>
  </HeadingPairs>
  <TitlesOfParts>
    <vt:vector size="112" baseType="lpstr">
      <vt:lpstr>Adobe 明體 Std L</vt:lpstr>
      <vt:lpstr>ＭＳ Ｐゴシック</vt:lpstr>
      <vt:lpstr>新細明體</vt:lpstr>
      <vt:lpstr>Arial</vt:lpstr>
      <vt:lpstr>Calibri</vt:lpstr>
      <vt:lpstr>Courier New</vt:lpstr>
      <vt:lpstr>Symbol</vt:lpstr>
      <vt:lpstr>Times</vt:lpstr>
      <vt:lpstr>Times New Roman</vt:lpstr>
      <vt:lpstr>Verdana</vt:lpstr>
      <vt:lpstr>Wingdings</vt: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GPU</vt:lpstr>
      <vt:lpstr>Machine Learning - Community</vt:lpstr>
      <vt:lpstr>Machine Learning - Community</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4. Labelled Dataset</vt:lpstr>
      <vt:lpstr>5. EDA (Exploratory Data Analysis)</vt:lpstr>
      <vt:lpstr>6. Machine Learning Dataset</vt:lpstr>
      <vt:lpstr>6. Machine Learning Dataset</vt:lpstr>
      <vt:lpstr>6. Machine Learning Algorithm – Decision Tree</vt:lpstr>
      <vt:lpstr>PowerPoint Presentation</vt:lpstr>
      <vt:lpstr>7. Performance - Evaluation</vt:lpstr>
      <vt:lpstr>7. Performance - Evaluation</vt:lpstr>
      <vt:lpstr>7. Performance - Evaluation</vt:lpstr>
      <vt:lpstr>7. Performance - Evaluation</vt:lpstr>
      <vt:lpstr>7. Performance - Accuracy</vt:lpstr>
      <vt:lpstr>7. Performance - Accuracy</vt:lpstr>
      <vt:lpstr>8. Trained Model Usage</vt:lpstr>
      <vt:lpstr>8. Trained Model Usage</vt:lpstr>
      <vt:lpstr>8. Trained Model Usage</vt:lpstr>
      <vt:lpstr>8. Trained Model Usage</vt:lpstr>
      <vt:lpstr>Support Vector Machine (SVM) </vt:lpstr>
      <vt:lpstr>Support Vector Machine (SVM) </vt:lpstr>
      <vt:lpstr>Support Vector Machine (SVM) </vt:lpstr>
      <vt:lpstr>Model Interpretability</vt:lpstr>
      <vt:lpstr>Conclusions and Takeaways</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Image Classification</vt:lpstr>
      <vt:lpstr>Demo: Image Classification</vt:lpstr>
      <vt:lpstr>Demo: Image Classification</vt:lpstr>
      <vt:lpstr>Deep Learning – CNN</vt:lpstr>
      <vt:lpstr>CNN Use Cases - Satellite image</vt:lpstr>
      <vt:lpstr>CNN Use Cases – Trading Charts</vt:lpstr>
      <vt:lpstr>Use Cases – Face Recognition</vt:lpstr>
      <vt:lpstr>CNN Use Cases – Face Recognition</vt:lpstr>
      <vt:lpstr>Use Cases – People Recognition</vt:lpstr>
      <vt:lpstr>GANs (Generative Adversarial Networks)</vt:lpstr>
      <vt:lpstr>GANs (Generative Adversarial Networks)</vt:lpstr>
      <vt:lpstr>Deep Learning – LSTM</vt:lpstr>
      <vt:lpstr>Appendix</vt:lpstr>
      <vt:lpstr>Introduction to AI - Second AI Boom </vt:lpstr>
      <vt:lpstr>Introduction to AI - Second AI Boom </vt:lpstr>
      <vt:lpstr>PowerPoint Presentation</vt:lpstr>
      <vt:lpstr>Machine Learning - Algorithm</vt:lpstr>
      <vt:lpstr>Machine Learning – Investments</vt:lpstr>
      <vt:lpstr>Example – Linear Regression</vt:lpstr>
      <vt:lpstr>Example – Linear Regression</vt:lpstr>
      <vt:lpstr>Objective function</vt:lpstr>
      <vt:lpstr>Gradient Descent</vt:lpstr>
      <vt:lpstr>Learning Rate</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277</cp:revision>
  <cp:lastPrinted>2013-10-02T07:30:28Z</cp:lastPrinted>
  <dcterms:created xsi:type="dcterms:W3CDTF">2018-01-14T13:40:03Z</dcterms:created>
  <dcterms:modified xsi:type="dcterms:W3CDTF">2022-12-09T02:55:34Z</dcterms:modified>
</cp:coreProperties>
</file>